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65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012B4-51E7-4D4C-90E9-F6EBBFFDC509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45F36-40ED-4890-81A5-E08176F2A4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31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5F36-40ED-4890-81A5-E08176F2A42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33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A52472-D4B1-4E8D-BACE-D9BFA8CCB353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740574-AF12-42DD-9F8E-372B90720561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520A8EE8-BC91-4073-9FC7-1FE6FEB57DA6}" type="slidenum">
              <a:rPr lang="it-IT" altLang="it-IT" sz="1200" smtClean="0">
                <a:solidFill>
                  <a:schemeClr val="tx1"/>
                </a:solidFill>
                <a:latin typeface="Arial" charset="0"/>
              </a:rPr>
              <a:pPr/>
              <a:t>10</a:t>
            </a:fld>
            <a:endParaRPr lang="it-IT" alt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471148-CAD4-4095-B785-B26428214DD2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568E17-CB36-491F-AC8D-858A9BD2E74F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12116F-95DA-46A1-BBB2-2B23694D8789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B20934D4-EABC-428C-94EA-C2130F0753A1}" type="slidenum">
              <a:rPr lang="it-IT" altLang="it-IT" sz="1200" smtClean="0">
                <a:solidFill>
                  <a:schemeClr val="tx1"/>
                </a:solidFill>
                <a:latin typeface="Arial" charset="0"/>
              </a:rPr>
              <a:pPr/>
              <a:t>32</a:t>
            </a:fld>
            <a:endParaRPr lang="it-IT" alt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37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25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50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00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63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52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07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67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08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69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719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492EC-58C5-6144-8610-C8854EEA8DE3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76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C78B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22313" y="2924493"/>
            <a:ext cx="7772400" cy="136207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it-IT" sz="4500" dirty="0" smtClean="0"/>
              <a:t>Il punto di vista </a:t>
            </a:r>
            <a:br>
              <a:rPr lang="it-IT" sz="4500" dirty="0" smtClean="0"/>
            </a:br>
            <a:r>
              <a:rPr lang="it-IT" sz="4500" dirty="0" smtClean="0"/>
              <a:t>del medico di famiglia</a:t>
            </a:r>
            <a:endParaRPr lang="it-IT" sz="4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45" y="5137278"/>
            <a:ext cx="358457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8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2875"/>
            <a:ext cx="424815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ccia a sinistra 10"/>
          <p:cNvSpPr/>
          <p:nvPr/>
        </p:nvSpPr>
        <p:spPr bwMode="auto">
          <a:xfrm>
            <a:off x="7019925" y="4672013"/>
            <a:ext cx="1266825" cy="485775"/>
          </a:xfrm>
          <a:prstGeom prst="leftArrow">
            <a:avLst>
              <a:gd name="adj1" fmla="val 50000"/>
              <a:gd name="adj2" fmla="val 22611"/>
            </a:avLst>
          </a:prstGeom>
          <a:solidFill>
            <a:srgbClr val="FF0000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it-IT">
              <a:ln>
                <a:solidFill>
                  <a:srgbClr val="FF0000"/>
                </a:solidFill>
              </a:ln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6" name="CasellaDiTesto 11"/>
          <p:cNvSpPr txBox="1">
            <a:spLocks noChangeArrowheads="1"/>
          </p:cNvSpPr>
          <p:nvPr/>
        </p:nvSpPr>
        <p:spPr bwMode="auto">
          <a:xfrm rot="-1267121">
            <a:off x="3162300" y="4360863"/>
            <a:ext cx="27479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6600">
                <a:solidFill>
                  <a:srgbClr val="000000"/>
                </a:solidFill>
                <a:latin typeface="Times New Roman" pitchFamily="18" charset="0"/>
              </a:rPr>
              <a:t>CReG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Dott. Mauro Martini                                 Presidente coop. CReG Servizi</a:t>
            </a:r>
          </a:p>
        </p:txBody>
      </p:sp>
    </p:spTree>
    <p:extLst>
      <p:ext uri="{BB962C8B-B14F-4D97-AF65-F5344CB8AC3E}">
        <p14:creationId xmlns:p14="http://schemas.microsoft.com/office/powerpoint/2010/main" val="35600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61963" y="1600200"/>
            <a:ext cx="4038600" cy="4525963"/>
          </a:xfrm>
        </p:spPr>
        <p:txBody>
          <a:bodyPr/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Medicina d’attesa</a:t>
            </a:r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Cura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5070475" y="1600200"/>
            <a:ext cx="4038600" cy="4525963"/>
          </a:xfrm>
        </p:spPr>
        <p:txBody>
          <a:bodyPr/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Medicina di iniziativa</a:t>
            </a:r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Prendersi cura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ccia a destra con strisce 8"/>
          <p:cNvSpPr/>
          <p:nvPr/>
        </p:nvSpPr>
        <p:spPr bwMode="auto">
          <a:xfrm>
            <a:off x="3348038" y="1989138"/>
            <a:ext cx="1706562" cy="1152525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it-IT">
              <a:cs typeface="Arial" pitchFamily="34" charset="0"/>
            </a:endParaRPr>
          </a:p>
        </p:txBody>
      </p:sp>
      <p:sp>
        <p:nvSpPr>
          <p:cNvPr id="10" name="Freccia a destra con strisce 9"/>
          <p:cNvSpPr/>
          <p:nvPr/>
        </p:nvSpPr>
        <p:spPr bwMode="auto">
          <a:xfrm>
            <a:off x="3348038" y="4344988"/>
            <a:ext cx="1706562" cy="1100137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it-IT">
              <a:cs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Dott. Mauro Martini                                 Presidente coop. CReG Servizi</a:t>
            </a:r>
          </a:p>
        </p:txBody>
      </p:sp>
    </p:spTree>
    <p:extLst>
      <p:ext uri="{BB962C8B-B14F-4D97-AF65-F5344CB8AC3E}">
        <p14:creationId xmlns:p14="http://schemas.microsoft.com/office/powerpoint/2010/main" val="26350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Creare una cooperativa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184275"/>
            <a:ext cx="3529013" cy="504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Dott. Mauro Martini                                 Presidente coop. CReG Servizi</a:t>
            </a:r>
          </a:p>
        </p:txBody>
      </p:sp>
    </p:spTree>
    <p:extLst>
      <p:ext uri="{BB962C8B-B14F-4D97-AF65-F5344CB8AC3E}">
        <p14:creationId xmlns:p14="http://schemas.microsoft.com/office/powerpoint/2010/main" val="40018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4450"/>
            <a:ext cx="88201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Dott. Mauro Martini                                 Presidente coop. CReG Servizi</a:t>
            </a:r>
          </a:p>
        </p:txBody>
      </p:sp>
    </p:spTree>
    <p:extLst>
      <p:ext uri="{BB962C8B-B14F-4D97-AF65-F5344CB8AC3E}">
        <p14:creationId xmlns:p14="http://schemas.microsoft.com/office/powerpoint/2010/main" val="16355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479925" y="-292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82600" y="115888"/>
          <a:ext cx="7977188" cy="597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4" imgW="4817635" imgH="7226392" progId="Visio.Drawing.6">
                  <p:embed/>
                </p:oleObj>
              </mc:Choice>
              <mc:Fallback>
                <p:oleObj name="Visio" r:id="rId4" imgW="4817635" imgH="722639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15888"/>
                        <a:ext cx="7977188" cy="597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75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479925" y="-292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8675" name="Object 1"/>
          <p:cNvGraphicFramePr>
            <a:graphicFrameLocks noChangeAspect="1"/>
          </p:cNvGraphicFramePr>
          <p:nvPr/>
        </p:nvGraphicFramePr>
        <p:xfrm>
          <a:off x="442913" y="0"/>
          <a:ext cx="8404225" cy="667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4" imgW="4863795" imgH="6857393" progId="Visio.Drawing.6">
                  <p:embed/>
                </p:oleObj>
              </mc:Choice>
              <mc:Fallback>
                <p:oleObj name="Visio" r:id="rId4" imgW="4863795" imgH="685739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0"/>
                        <a:ext cx="8404225" cy="667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0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76238"/>
            <a:ext cx="6886575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708400" y="908050"/>
            <a:ext cx="1727200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Dott. Mauro Martini                                 Presidente coop. CReG Servizi</a:t>
            </a:r>
          </a:p>
        </p:txBody>
      </p:sp>
    </p:spTree>
    <p:extLst>
      <p:ext uri="{BB962C8B-B14F-4D97-AF65-F5344CB8AC3E}">
        <p14:creationId xmlns:p14="http://schemas.microsoft.com/office/powerpoint/2010/main" val="25657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88913"/>
            <a:ext cx="39719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Dott. Mauro Martini                                 Presidente coop. CReG Servizi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188913"/>
            <a:ext cx="38100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9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938"/>
            <a:ext cx="590232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Dott. Mauro Martini                                 Presidente coop. CReG Servizi</a:t>
            </a:r>
          </a:p>
        </p:txBody>
      </p:sp>
    </p:spTree>
    <p:extLst>
      <p:ext uri="{BB962C8B-B14F-4D97-AF65-F5344CB8AC3E}">
        <p14:creationId xmlns:p14="http://schemas.microsoft.com/office/powerpoint/2010/main" val="27346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Dott. Mauro Martini                                 Presidente coop. CReG Servizi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8172450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6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i="1" smtClean="0">
                <a:solidFill>
                  <a:srgbClr val="FF0000"/>
                </a:solidFill>
              </a:rPr>
              <a:t>Cure Primarie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100" dirty="0"/>
              <a:t>Modello Bismarck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3900" dirty="0"/>
              <a:t>È un modello di welfare basato sul </a:t>
            </a:r>
            <a:r>
              <a:rPr lang="it-IT" sz="3900" dirty="0">
                <a:solidFill>
                  <a:srgbClr val="FF0000"/>
                </a:solidFill>
              </a:rPr>
              <a:t>principio assicurativo </a:t>
            </a:r>
            <a:r>
              <a:rPr lang="it-IT" sz="3900" dirty="0"/>
              <a:t>che garantisce a chi lavora ed alla sua famiglia la copertura finanziaria da rischi quali la malattia, l'invalidità, la morte e la disoccupazione, in relazione al contributo versato dal lavoratore stesso.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3900" dirty="0"/>
              <a:t>Questo tipo di configurazione rappresenta l'ossatura dei sistemi sanitari di alcuni Paesi quali la Germania, l'Austria e la Francia.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2800" dirty="0"/>
          </a:p>
        </p:txBody>
      </p:sp>
      <p:sp>
        <p:nvSpPr>
          <p:cNvPr id="15365" name="Segnaposto piè di pa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smtClean="0">
                <a:solidFill>
                  <a:srgbClr val="898989"/>
                </a:solidFill>
                <a:latin typeface="Times New Roman" pitchFamily="18" charset="0"/>
              </a:rPr>
              <a:t>Dott. Mauro Martini                                 Presidente coop. CReG Servizi</a:t>
            </a:r>
          </a:p>
        </p:txBody>
      </p:sp>
    </p:spTree>
    <p:extLst>
      <p:ext uri="{BB962C8B-B14F-4D97-AF65-F5344CB8AC3E}">
        <p14:creationId xmlns:p14="http://schemas.microsoft.com/office/powerpoint/2010/main" val="11482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MMG Gestore</a:t>
            </a:r>
          </a:p>
        </p:txBody>
      </p:sp>
      <p:sp>
        <p:nvSpPr>
          <p:cNvPr id="337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smtClean="0"/>
              <a:t>Per candidarsi come </a:t>
            </a:r>
            <a:r>
              <a:rPr lang="it-IT" altLang="it-IT" b="1" smtClean="0"/>
              <a:t>gestore il MMG </a:t>
            </a:r>
            <a:r>
              <a:rPr lang="it-IT" altLang="it-IT" smtClean="0"/>
              <a:t>non può presentarsi singolarmente, ma deve organizzarsi in forme associative quali società di servizio, quali le </a:t>
            </a:r>
            <a:r>
              <a:rPr lang="it-IT" altLang="it-IT" b="1" smtClean="0"/>
              <a:t>cooperative</a:t>
            </a:r>
            <a:r>
              <a:rPr lang="it-IT" altLang="it-IT" smtClean="0"/>
              <a:t>, previste dalla normativa vigente e comunque aggregazioni di MMG dotate di personalità giuridica possibilmente in coerenza con gli ambiti distrettuali per il rispetto del principio di prossimità territoriale.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Dott. Mauro Martini                                 Presidente coop. CReG Servizi</a:t>
            </a:r>
          </a:p>
        </p:txBody>
      </p:sp>
    </p:spTree>
    <p:extLst>
      <p:ext uri="{BB962C8B-B14F-4D97-AF65-F5344CB8AC3E}">
        <p14:creationId xmlns:p14="http://schemas.microsoft.com/office/powerpoint/2010/main" val="16236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074738"/>
            <a:ext cx="8891587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8316913" y="3860800"/>
            <a:ext cx="576262" cy="5048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Dott. Mauro Martini                                 Presidente coop. CReG Servizi</a:t>
            </a:r>
          </a:p>
        </p:txBody>
      </p:sp>
    </p:spTree>
    <p:extLst>
      <p:ext uri="{BB962C8B-B14F-4D97-AF65-F5344CB8AC3E}">
        <p14:creationId xmlns:p14="http://schemas.microsoft.com/office/powerpoint/2010/main" val="426819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38225"/>
            <a:ext cx="8863013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8316913" y="4265613"/>
            <a:ext cx="457200" cy="457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Dott. Mauro Martini                                 Presidente coop. CReG Servizi</a:t>
            </a:r>
          </a:p>
        </p:txBody>
      </p:sp>
    </p:spTree>
    <p:extLst>
      <p:ext uri="{BB962C8B-B14F-4D97-AF65-F5344CB8AC3E}">
        <p14:creationId xmlns:p14="http://schemas.microsoft.com/office/powerpoint/2010/main" val="265422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9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1192213" y="2928938"/>
            <a:ext cx="844550" cy="30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7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6500813" y="1947863"/>
            <a:ext cx="555625" cy="146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1082675" y="1643063"/>
            <a:ext cx="407988" cy="93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0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1063625" y="1643063"/>
            <a:ext cx="417513" cy="13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6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1054100" y="1630363"/>
            <a:ext cx="366713" cy="131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1054100" y="1643063"/>
            <a:ext cx="396875" cy="13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4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2474913" y="4108450"/>
            <a:ext cx="506412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6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i="1" smtClean="0">
                <a:solidFill>
                  <a:srgbClr val="FF0000"/>
                </a:solidFill>
              </a:rPr>
              <a:t>Cure Primarie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4600" dirty="0" smtClean="0"/>
              <a:t>Modello </a:t>
            </a:r>
            <a:r>
              <a:rPr lang="it-IT" sz="4600" dirty="0" err="1" smtClean="0"/>
              <a:t>Beveridge</a:t>
            </a:r>
            <a:endParaRPr lang="it-IT" sz="46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3600" dirty="0"/>
              <a:t>È un modello di welfare basato sulla </a:t>
            </a:r>
            <a:r>
              <a:rPr lang="it-IT" sz="3600" dirty="0">
                <a:solidFill>
                  <a:srgbClr val="FF0000"/>
                </a:solidFill>
              </a:rPr>
              <a:t>fiscalità generale</a:t>
            </a:r>
            <a:r>
              <a:rPr lang="it-IT" sz="3600" dirty="0"/>
              <a:t> indipendentemente dalle capacità economiche e contributive dei singoli.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3600" dirty="0"/>
              <a:t>Questo tipo di configurazione rappresenta l'ossatura del Servizio Sanitario Britannico attuale e da tale sistema ha preso spunto il SSN Italiano.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</p:txBody>
      </p:sp>
      <p:sp>
        <p:nvSpPr>
          <p:cNvPr id="16388" name="Segnaposto piè di pa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smtClean="0">
                <a:solidFill>
                  <a:srgbClr val="898989"/>
                </a:solidFill>
                <a:latin typeface="Times New Roman" pitchFamily="18" charset="0"/>
              </a:rPr>
              <a:t>Dott. Mauro Martini                                 Presidente coop. CReG Servizi</a:t>
            </a:r>
          </a:p>
        </p:txBody>
      </p:sp>
    </p:spTree>
    <p:extLst>
      <p:ext uri="{BB962C8B-B14F-4D97-AF65-F5344CB8AC3E}">
        <p14:creationId xmlns:p14="http://schemas.microsoft.com/office/powerpoint/2010/main" val="30104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3617913" y="1603375"/>
            <a:ext cx="1182687" cy="173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5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0"/>
            <a:ext cx="3603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/>
            </a:extLst>
          </p:cNvPr>
          <p:cNvSpPr/>
          <p:nvPr/>
        </p:nvSpPr>
        <p:spPr>
          <a:xfrm>
            <a:off x="3160713" y="927100"/>
            <a:ext cx="685800" cy="13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6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3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260350"/>
            <a:ext cx="9037638" cy="5905500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Grazie per l</a:t>
            </a:r>
            <a:r>
              <a:rPr lang="it-IT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it-IT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attenzione</a:t>
            </a:r>
            <a:br>
              <a:rPr lang="it-IT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it-IT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it-IT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it-IT" altLang="it-IT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 si cura una malattia si vince o si perde, </a:t>
            </a:r>
            <a:br>
              <a:rPr lang="it-IT" altLang="it-IT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 si cura una persona vi garantisco che si vince sempre qualunque sia l’esito della terapia</a:t>
            </a:r>
            <a:r>
              <a:rPr lang="it-IT" altLang="it-I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it-IT" altLang="it-I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Patch </a:t>
            </a:r>
            <a:r>
              <a:rPr lang="it-IT" altLang="it-I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Adams</a:t>
            </a:r>
            <a:r>
              <a:rPr lang="it-IT" altLang="it-IT" sz="2000" b="1" dirty="0">
                <a:solidFill>
                  <a:srgbClr val="0378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altLang="it-IT" sz="2000" b="1" dirty="0">
                <a:solidFill>
                  <a:srgbClr val="0378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600" b="1" dirty="0" smtClean="0">
                <a:latin typeface="Times New Roman" pitchFamily="18" charset="0"/>
              </a:rPr>
              <a:t> </a:t>
            </a:r>
            <a:endParaRPr lang="it-IT" sz="6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Dott. Mauro Martini                                 Presidente coop. CReG Servizi</a:t>
            </a:r>
          </a:p>
        </p:txBody>
      </p:sp>
      <p:pic>
        <p:nvPicPr>
          <p:cNvPr id="46084" name="Picture 2" descr="C:\Users\mauro_ok\Desktop\siicp lombardia 2015\851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98" y="4186238"/>
            <a:ext cx="33131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9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11238"/>
            <a:ext cx="8672513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 bwMode="auto">
          <a:xfrm>
            <a:off x="3059113" y="1628775"/>
            <a:ext cx="792162" cy="28797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>
              <a:defRPr/>
            </a:pPr>
            <a:endParaRPr lang="it-IT">
              <a:cs typeface="Arial" pitchFamily="34" charset="0"/>
            </a:endParaRPr>
          </a:p>
        </p:txBody>
      </p:sp>
      <p:sp>
        <p:nvSpPr>
          <p:cNvPr id="17412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 smtClean="0"/>
              <a:t>Dott. Mauro Martini                                 Presidente coop. CReG Servizi</a:t>
            </a:r>
          </a:p>
        </p:txBody>
      </p:sp>
    </p:spTree>
    <p:extLst>
      <p:ext uri="{BB962C8B-B14F-4D97-AF65-F5344CB8AC3E}">
        <p14:creationId xmlns:p14="http://schemas.microsoft.com/office/powerpoint/2010/main" val="20699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049463" y="368300"/>
            <a:ext cx="51165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it-IT" altLang="it-IT">
                <a:solidFill>
                  <a:srgbClr val="000000"/>
                </a:solidFill>
                <a:latin typeface="Times New Roman" pitchFamily="18" charset="0"/>
              </a:rPr>
            </a:br>
            <a:r>
              <a:rPr lang="it-IT" altLang="it-IT" i="1">
                <a:solidFill>
                  <a:srgbClr val="000000"/>
                </a:solidFill>
                <a:latin typeface="Times New Roman" pitchFamily="18" charset="0"/>
              </a:rPr>
              <a:t>Fonte: Ministero della Salute</a:t>
            </a:r>
            <a:r>
              <a:rPr lang="it-IT" altLang="it-IT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Dott. Mauro Martini                                 Presidente coop. CReG Servizi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457200" y="2587625"/>
          <a:ext cx="8147050" cy="1920876"/>
        </p:xfrm>
        <a:graphic>
          <a:graphicData uri="http://schemas.openxmlformats.org/drawingml/2006/table">
            <a:tbl>
              <a:tblPr/>
              <a:tblGrid>
                <a:gridCol w="1666487"/>
                <a:gridCol w="1800156"/>
                <a:gridCol w="1656144"/>
                <a:gridCol w="1656144"/>
                <a:gridCol w="1368119"/>
              </a:tblGrid>
              <a:tr h="823232">
                <a:tc gridSpan="5"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chemeClr val="tx1"/>
                          </a:solidFill>
                          <a:effectLst/>
                        </a:rPr>
                        <a:t>Distribuzione </a:t>
                      </a: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</a:rPr>
                        <a:t>anzianità di laurea dei medici di medicina </a:t>
                      </a:r>
                      <a:r>
                        <a:rPr lang="it-IT" sz="2000" b="0" dirty="0" smtClean="0">
                          <a:solidFill>
                            <a:schemeClr val="tx1"/>
                          </a:solidFill>
                          <a:effectLst/>
                        </a:rPr>
                        <a:t>generale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48822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effectLst/>
                        </a:rPr>
                        <a:t>Da 6 a 13 anni</a:t>
                      </a:r>
                      <a:endParaRPr lang="it-IT" sz="1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effectLst/>
                        </a:rPr>
                        <a:t>Da 13 a 20 anni</a:t>
                      </a:r>
                      <a:endParaRPr lang="it-IT" sz="1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effectLst/>
                        </a:rPr>
                        <a:t>Da 20 a 27 anni</a:t>
                      </a:r>
                      <a:endParaRPr lang="it-IT" sz="1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Oltre 27 anni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effectLst/>
                        </a:rPr>
                        <a:t>Totale</a:t>
                      </a:r>
                      <a:endParaRPr lang="it-IT" sz="1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822">
                <a:tc>
                  <a:txBody>
                    <a:bodyPr/>
                    <a:lstStyle/>
                    <a:p>
                      <a:pPr algn="r"/>
                      <a:r>
                        <a:rPr lang="it-IT" sz="1800" dirty="0">
                          <a:effectLst/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>
                          <a:effectLst/>
                        </a:rPr>
                        <a:t>11%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>
                          <a:effectLst/>
                        </a:rPr>
                        <a:t>29%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2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ccia a destra 1"/>
          <p:cNvSpPr>
            <a:spLocks noChangeArrowheads="1"/>
          </p:cNvSpPr>
          <p:nvPr/>
        </p:nvSpPr>
        <p:spPr bwMode="auto">
          <a:xfrm rot="-7411510">
            <a:off x="7181850" y="4305300"/>
            <a:ext cx="979488" cy="484188"/>
          </a:xfrm>
          <a:prstGeom prst="rightArrow">
            <a:avLst>
              <a:gd name="adj1" fmla="val 50000"/>
              <a:gd name="adj2" fmla="val 5010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79388" y="2252663"/>
          <a:ext cx="8785223" cy="1824037"/>
        </p:xfrm>
        <a:graphic>
          <a:graphicData uri="http://schemas.openxmlformats.org/drawingml/2006/table">
            <a:tbl>
              <a:tblPr/>
              <a:tblGrid>
                <a:gridCol w="1659749"/>
                <a:gridCol w="1187579"/>
                <a:gridCol w="1187579"/>
                <a:gridCol w="1187579"/>
                <a:gridCol w="1187579"/>
                <a:gridCol w="1187579"/>
                <a:gridCol w="1187579"/>
              </a:tblGrid>
              <a:tr h="105498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Regione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Da 0 a 6 anni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Da 6 a 13 anni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Da 13 a 20 anni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Da 20 a 27 anni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Oltre 27 anni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Totale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6905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Lombardia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742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1.980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3.852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6.669</a:t>
                      </a:r>
                    </a:p>
                  </a:txBody>
                  <a:tcPr marL="9525" marR="9525" marT="9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0" y="404813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defRPr/>
            </a:pPr>
            <a:r>
              <a:rPr lang="it-IT" altLang="it-IT" dirty="0">
                <a:cs typeface="+mj-cs"/>
              </a:rPr>
              <a:t>Anzianità di laurea dei medici di medicina generale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Dott. Mauro Martini                                 Presidente coop. CReG Servizi</a:t>
            </a:r>
          </a:p>
        </p:txBody>
      </p:sp>
    </p:spTree>
    <p:extLst>
      <p:ext uri="{BB962C8B-B14F-4D97-AF65-F5344CB8AC3E}">
        <p14:creationId xmlns:p14="http://schemas.microsoft.com/office/powerpoint/2010/main" val="11513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Zone carenti ATS Milano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it-IT" kern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it-IT" sz="3600" b="1" kern="1200" dirty="0" smtClean="0">
                <a:solidFill>
                  <a:srgbClr val="000000"/>
                </a:solidFill>
                <a:latin typeface="Times New Roman" pitchFamily="18" charset="0"/>
              </a:rPr>
              <a:t>Zone carenti a bando 			</a:t>
            </a:r>
            <a:r>
              <a:rPr lang="it-IT" sz="3600" b="1" kern="1200" dirty="0" smtClean="0">
                <a:solidFill>
                  <a:srgbClr val="000000"/>
                </a:solidFill>
                <a:latin typeface="Times New Roman" pitchFamily="18" charset="0"/>
              </a:rPr>
              <a:t>	  248</a:t>
            </a:r>
            <a:endParaRPr lang="it-IT" sz="3600" b="1" kern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it-IT" sz="3600" b="1" kern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it-IT" sz="3600" b="1" kern="1200" dirty="0" smtClean="0">
                <a:solidFill>
                  <a:srgbClr val="000000"/>
                </a:solidFill>
                <a:latin typeface="Times New Roman" pitchFamily="18" charset="0"/>
              </a:rPr>
              <a:t>Domande pervenute			  </a:t>
            </a:r>
            <a:r>
              <a:rPr lang="it-IT" sz="3600" b="1" kern="1200" dirty="0" smtClean="0">
                <a:solidFill>
                  <a:srgbClr val="000000"/>
                </a:solidFill>
                <a:latin typeface="Times New Roman" pitchFamily="18" charset="0"/>
              </a:rPr>
              <a:t>			90</a:t>
            </a:r>
            <a:endParaRPr lang="it-IT" sz="3600" b="1" kern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it-IT" sz="3600" b="1" kern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it-IT" sz="3600" b="1" kern="1200" dirty="0" smtClean="0">
                <a:solidFill>
                  <a:srgbClr val="000000"/>
                </a:solidFill>
                <a:latin typeface="Times New Roman" pitchFamily="18" charset="0"/>
              </a:rPr>
              <a:t>Accettazione 					  </a:t>
            </a:r>
            <a:r>
              <a:rPr lang="it-IT" sz="3600" b="1" kern="1200" dirty="0" smtClean="0">
                <a:solidFill>
                  <a:srgbClr val="000000"/>
                </a:solidFill>
                <a:latin typeface="Times New Roman" pitchFamily="18" charset="0"/>
              </a:rPr>
              <a:t>				32</a:t>
            </a:r>
            <a:endParaRPr lang="it-IT" sz="3600" b="1" kern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it-IT" sz="3600" b="1" kern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it-IT" sz="3600" b="1" kern="1200" dirty="0" smtClean="0">
                <a:solidFill>
                  <a:srgbClr val="000000"/>
                </a:solidFill>
                <a:latin typeface="Times New Roman" pitchFamily="18" charset="0"/>
              </a:rPr>
              <a:t>Zone rimaste carenti			</a:t>
            </a:r>
            <a:r>
              <a:rPr lang="it-IT" sz="3600" b="1" kern="1200" dirty="0" smtClean="0">
                <a:solidFill>
                  <a:srgbClr val="000000"/>
                </a:solidFill>
                <a:latin typeface="Times New Roman" pitchFamily="18" charset="0"/>
              </a:rPr>
              <a:t>		  216</a:t>
            </a:r>
            <a:endParaRPr lang="it-IT" sz="3600" b="1" kern="12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4" name="Rettangolo 2"/>
          <p:cNvSpPr>
            <a:spLocks noChangeArrowheads="1"/>
          </p:cNvSpPr>
          <p:nvPr/>
        </p:nvSpPr>
        <p:spPr bwMode="auto">
          <a:xfrm>
            <a:off x="2286000" y="2151063"/>
            <a:ext cx="4572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Dott. Mauro Martini                                 Presidente coop. CReG Servizi</a:t>
            </a:r>
          </a:p>
        </p:txBody>
      </p:sp>
    </p:spTree>
    <p:extLst>
      <p:ext uri="{BB962C8B-B14F-4D97-AF65-F5344CB8AC3E}">
        <p14:creationId xmlns:p14="http://schemas.microsoft.com/office/powerpoint/2010/main" val="18436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mtClean="0"/>
              <a:t>Situazione MMG </a:t>
            </a:r>
            <a:br>
              <a:rPr lang="it-IT" altLang="it-IT" smtClean="0"/>
            </a:br>
            <a:r>
              <a:rPr lang="it-IT" altLang="it-IT" smtClean="0"/>
              <a:t>San Donato Milanese</a:t>
            </a:r>
          </a:p>
        </p:txBody>
      </p:sp>
      <p:sp>
        <p:nvSpPr>
          <p:cNvPr id="21507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it-IT" altLang="it-IT" dirty="0" smtClean="0"/>
          </a:p>
          <a:p>
            <a:pPr marL="0" indent="0">
              <a:buFontTx/>
              <a:buNone/>
            </a:pPr>
            <a:r>
              <a:rPr lang="it-IT" altLang="it-IT" dirty="0" smtClean="0"/>
              <a:t>	</a:t>
            </a:r>
          </a:p>
          <a:p>
            <a:pPr marL="0" indent="0">
              <a:buFontTx/>
              <a:buNone/>
            </a:pPr>
            <a:r>
              <a:rPr lang="it-IT" altLang="it-IT" sz="4000" b="1" dirty="0" smtClean="0"/>
              <a:t>Totale MMG 				</a:t>
            </a:r>
            <a:r>
              <a:rPr lang="it-IT" altLang="it-IT" sz="4000" b="1" dirty="0" smtClean="0"/>
              <a:t>		20</a:t>
            </a:r>
            <a:endParaRPr lang="it-IT" altLang="it-IT" sz="4000" b="1" dirty="0" smtClean="0"/>
          </a:p>
          <a:p>
            <a:pPr marL="0" indent="0">
              <a:buFontTx/>
              <a:buNone/>
            </a:pPr>
            <a:endParaRPr lang="it-IT" altLang="it-IT" sz="4000" b="1" dirty="0" smtClean="0"/>
          </a:p>
          <a:p>
            <a:pPr marL="0" indent="0">
              <a:buFontTx/>
              <a:buNone/>
            </a:pPr>
            <a:r>
              <a:rPr lang="it-IT" altLang="it-IT" sz="4000" b="1" dirty="0" smtClean="0"/>
              <a:t>Medici con + 60 anni 		15</a:t>
            </a:r>
          </a:p>
          <a:p>
            <a:pPr marL="0" indent="0">
              <a:buFontTx/>
              <a:buNone/>
            </a:pPr>
            <a:endParaRPr lang="it-IT" altLang="it-IT" dirty="0" smtClean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Dott. Mauro Martini        Presidente Coop CReG Servizi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7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288" y="2205038"/>
            <a:ext cx="828040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it-IT" sz="2800" dirty="0"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it-IT" sz="2400" dirty="0">
                <a:cs typeface="Times New Roman" panose="02020603050405020304" pitchFamily="18" charset="0"/>
              </a:rPr>
              <a:t>1. È indetto pubblico concorso, per esami, per l’ammissione al corso triennale di formazione specifica in medicina generale della Regione Lombardia relativo al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triennio 2017 – 2020, di n. 100 </a:t>
            </a:r>
            <a:r>
              <a:rPr lang="it-IT" sz="2400" dirty="0">
                <a:cs typeface="Times New Roman" panose="02020603050405020304" pitchFamily="18" charset="0"/>
              </a:rPr>
              <a:t>cittadini italiani o di altro Stato membro dell’Unione Europea, laureati in medicina e chirurgia e abilitati all’esercizio professionale. </a:t>
            </a:r>
          </a:p>
        </p:txBody>
      </p:sp>
      <p:sp>
        <p:nvSpPr>
          <p:cNvPr id="22531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Corso triennale MMG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Dott. Mauro Martini                                 Presidente coop. CReG Servizi</a:t>
            </a:r>
          </a:p>
        </p:txBody>
      </p:sp>
    </p:spTree>
    <p:extLst>
      <p:ext uri="{BB962C8B-B14F-4D97-AF65-F5344CB8AC3E}">
        <p14:creationId xmlns:p14="http://schemas.microsoft.com/office/powerpoint/2010/main" val="36395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522</Words>
  <Application>Microsoft Office PowerPoint</Application>
  <PresentationFormat>Presentazione su schermo (4:3)</PresentationFormat>
  <Paragraphs>97</Paragraphs>
  <Slides>32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Tema di Office</vt:lpstr>
      <vt:lpstr>Visio</vt:lpstr>
      <vt:lpstr>Il punto di vista  del medico di famiglia</vt:lpstr>
      <vt:lpstr>Cure Primarie</vt:lpstr>
      <vt:lpstr>Cure Primarie</vt:lpstr>
      <vt:lpstr>Presentazione standard di PowerPoint</vt:lpstr>
      <vt:lpstr>Presentazione standard di PowerPoint</vt:lpstr>
      <vt:lpstr>Presentazione standard di PowerPoint</vt:lpstr>
      <vt:lpstr>Zone carenti ATS Milano </vt:lpstr>
      <vt:lpstr>Situazione MMG  San Donato Milanese</vt:lpstr>
      <vt:lpstr>Corso triennale MMG</vt:lpstr>
      <vt:lpstr>Presentazione standard di PowerPoint</vt:lpstr>
      <vt:lpstr>Presentazione standard di PowerPoint</vt:lpstr>
      <vt:lpstr>Creare una cooperativa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MMG Gestore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  Se si cura una malattia si vince o si perde,  se si cura una persona vi garantisco che si vince sempre qualunque sia l’esito della terapia             Patch Adams  </vt:lpstr>
    </vt:vector>
  </TitlesOfParts>
  <Company>Effetti Srl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Gianna Mazzetti</dc:creator>
  <cp:lastModifiedBy>mauro_ok</cp:lastModifiedBy>
  <cp:revision>7</cp:revision>
  <dcterms:created xsi:type="dcterms:W3CDTF">2018-11-14T13:21:37Z</dcterms:created>
  <dcterms:modified xsi:type="dcterms:W3CDTF">2018-11-19T20:08:17Z</dcterms:modified>
</cp:coreProperties>
</file>